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handoutMasterIdLst>
    <p:handoutMasterId r:id="rId36"/>
  </p:handoutMasterIdLst>
  <p:sldIdLst>
    <p:sldId id="257" r:id="rId2"/>
    <p:sldId id="258" r:id="rId3"/>
    <p:sldId id="318" r:id="rId4"/>
    <p:sldId id="322" r:id="rId5"/>
    <p:sldId id="316" r:id="rId6"/>
    <p:sldId id="319" r:id="rId7"/>
    <p:sldId id="324" r:id="rId8"/>
    <p:sldId id="270" r:id="rId9"/>
    <p:sldId id="276" r:id="rId10"/>
    <p:sldId id="285" r:id="rId11"/>
    <p:sldId id="291" r:id="rId12"/>
    <p:sldId id="298" r:id="rId13"/>
    <p:sldId id="299" r:id="rId14"/>
    <p:sldId id="300" r:id="rId15"/>
    <p:sldId id="279" r:id="rId16"/>
    <p:sldId id="286" r:id="rId17"/>
    <p:sldId id="310" r:id="rId18"/>
    <p:sldId id="309" r:id="rId19"/>
    <p:sldId id="323" r:id="rId20"/>
    <p:sldId id="302" r:id="rId21"/>
    <p:sldId id="306" r:id="rId22"/>
    <p:sldId id="292" r:id="rId23"/>
    <p:sldId id="303" r:id="rId24"/>
    <p:sldId id="304" r:id="rId25"/>
    <p:sldId id="305" r:id="rId26"/>
    <p:sldId id="293" r:id="rId27"/>
    <p:sldId id="312" r:id="rId28"/>
    <p:sldId id="313" r:id="rId29"/>
    <p:sldId id="314" r:id="rId30"/>
    <p:sldId id="308" r:id="rId31"/>
    <p:sldId id="307" r:id="rId32"/>
    <p:sldId id="301" r:id="rId33"/>
    <p:sldId id="290" r:id="rId34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ddels sti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4" d="100"/>
          <a:sy n="64" d="100"/>
        </p:scale>
        <p:origin x="129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72E07F-6868-49C7-AA0E-E574E46C6FA5}" type="datetimeFigureOut">
              <a:rPr lang="nb-NO" smtClean="0"/>
              <a:t>23.11.2017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30D9A0-F023-4A5E-9820-47024BD62F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30959941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074A3D-DF89-4393-9D48-D33486B91AFE}" type="datetimeFigureOut">
              <a:rPr lang="nb-NO" smtClean="0"/>
              <a:t>23.11.2017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2BC6E9-61A5-4AAA-AF97-F5CC715569D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20071489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98686-AE84-4476-826C-6C5DB60147CD}" type="datetime1">
              <a:rPr lang="nb-NO" smtClean="0"/>
              <a:t>23.11.2017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0374D-C45F-47FD-AC61-D6A0630868D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926841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BF254-3CEC-4B0D-8B32-1E2F81ED29F9}" type="datetime1">
              <a:rPr lang="nb-NO" smtClean="0"/>
              <a:t>23.11.2017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0374D-C45F-47FD-AC61-D6A0630868D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91798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EC06A-B959-4CE2-8448-272E4BD21645}" type="datetime1">
              <a:rPr lang="nb-NO" smtClean="0"/>
              <a:t>23.11.2017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0374D-C45F-47FD-AC61-D6A0630868D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00159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CA1DE-FCCD-4EE4-A52D-EFEFE9941E45}" type="datetime1">
              <a:rPr lang="nb-NO" smtClean="0"/>
              <a:t>23.11.2017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0374D-C45F-47FD-AC61-D6A0630868D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19573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8E0E-21FE-4308-BE2F-16D1DF72F8E4}" type="datetime1">
              <a:rPr lang="nb-NO" smtClean="0"/>
              <a:t>23.11.2017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0374D-C45F-47FD-AC61-D6A0630868D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24496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48412-F5EF-4040-B552-76E09F10E641}" type="datetime1">
              <a:rPr lang="nb-NO" smtClean="0"/>
              <a:t>23.11.2017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0374D-C45F-47FD-AC61-D6A0630868D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48376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9FC04-83C5-433F-8AFA-26C2737CF645}" type="datetime1">
              <a:rPr lang="nb-NO" smtClean="0"/>
              <a:t>23.11.2017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0374D-C45F-47FD-AC61-D6A0630868D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94307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AAC45-76A4-49E5-8578-E2B25A40C58B}" type="datetime1">
              <a:rPr lang="nb-NO" smtClean="0"/>
              <a:t>23.11.2017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0374D-C45F-47FD-AC61-D6A0630868D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30153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2699F-6786-4973-A8B7-D6A92F8279E4}" type="datetime1">
              <a:rPr lang="nb-NO" smtClean="0"/>
              <a:t>23.11.2017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0374D-C45F-47FD-AC61-D6A0630868D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48627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70BF2-59B9-4F74-8829-24BF774521D7}" type="datetime1">
              <a:rPr lang="nb-NO" smtClean="0"/>
              <a:t>23.11.2017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0374D-C45F-47FD-AC61-D6A0630868D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91731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ikonet for å legge til et bilde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8E3F8-42F2-4A00-9543-39FFD297CEA9}" type="datetime1">
              <a:rPr lang="nb-NO" smtClean="0"/>
              <a:t>23.11.2017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0374D-C45F-47FD-AC61-D6A0630868D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76042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64EFE2-9155-4251-875B-BEC8B83010C3}" type="datetime1">
              <a:rPr lang="nb-NO" smtClean="0"/>
              <a:t>23.11.2017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D0374D-C45F-47FD-AC61-D6A0630868D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6367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0" y="259163"/>
            <a:ext cx="9144000" cy="1685387"/>
          </a:xfrm>
          <a:solidFill>
            <a:schemeClr val="bg1">
              <a:lumMod val="95000"/>
            </a:schemeClr>
          </a:solidFill>
        </p:spPr>
        <p:txBody>
          <a:bodyPr>
            <a:normAutofit fontScale="92500" lnSpcReduction="20000"/>
          </a:bodyPr>
          <a:lstStyle/>
          <a:p>
            <a:endParaRPr lang="nb-NO" dirty="0"/>
          </a:p>
          <a:p>
            <a:r>
              <a:rPr lang="nb-NO" b="1" dirty="0"/>
              <a:t>Informasjonsmøte Boligsameiet </a:t>
            </a:r>
            <a:r>
              <a:rPr lang="nb-NO" b="1" dirty="0" err="1"/>
              <a:t>Frydendal</a:t>
            </a:r>
            <a:r>
              <a:rPr lang="nb-NO" b="1" dirty="0"/>
              <a:t> Søndre</a:t>
            </a:r>
            <a:endParaRPr lang="nb-NO" sz="2600" b="1" dirty="0"/>
          </a:p>
          <a:p>
            <a:r>
              <a:rPr lang="nb-NO" sz="2000" dirty="0">
                <a:ea typeface="Arial Unicode MS" pitchFamily="34" charset="-128"/>
                <a:cs typeface="Arial Unicode MS" pitchFamily="34" charset="-128"/>
              </a:rPr>
              <a:t>Torsdag 23.11.2017</a:t>
            </a:r>
          </a:p>
          <a:p>
            <a:endParaRPr lang="nb-NO" sz="2000" dirty="0">
              <a:ea typeface="Arial Unicode MS" pitchFamily="34" charset="-128"/>
              <a:cs typeface="Arial Unicode MS" pitchFamily="34" charset="-128"/>
            </a:endParaRPr>
          </a:p>
          <a:p>
            <a:r>
              <a:rPr lang="nb-NO" sz="1600" dirty="0">
                <a:ea typeface="Arial Unicode MS" pitchFamily="34" charset="-128"/>
                <a:cs typeface="Arial Unicode MS" pitchFamily="34" charset="-128"/>
              </a:rPr>
              <a:t>Utarbeidet av </a:t>
            </a:r>
            <a:r>
              <a:rPr lang="nb-NO" sz="1600" dirty="0">
                <a:solidFill>
                  <a:srgbClr val="C00000"/>
                </a:solidFill>
                <a:ea typeface="Arial Unicode MS" pitchFamily="34" charset="-128"/>
                <a:cs typeface="Arial Unicode MS" pitchFamily="34" charset="-128"/>
              </a:rPr>
              <a:t>Selvaag Prosjekt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0374D-C45F-47FD-AC61-D6A0630868DD}" type="slidenum">
              <a:rPr lang="nb-NO" smtClean="0"/>
              <a:t>1</a:t>
            </a:fld>
            <a:endParaRPr lang="nb-NO"/>
          </a:p>
        </p:txBody>
      </p:sp>
      <p:pic>
        <p:nvPicPr>
          <p:cNvPr id="9" name="Bild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456" y="6597361"/>
            <a:ext cx="1410215" cy="125863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2231" y="2063604"/>
            <a:ext cx="6294664" cy="4295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1937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0374D-C45F-47FD-AC61-D6A0630868DD}" type="slidenum">
              <a:rPr lang="nb-NO" smtClean="0"/>
              <a:t>10</a:t>
            </a:fld>
            <a:endParaRPr lang="nb-NO"/>
          </a:p>
        </p:txBody>
      </p:sp>
      <p:sp>
        <p:nvSpPr>
          <p:cNvPr id="12" name="Tittel 3"/>
          <p:cNvSpPr txBox="1">
            <a:spLocks/>
          </p:cNvSpPr>
          <p:nvPr/>
        </p:nvSpPr>
        <p:spPr>
          <a:xfrm>
            <a:off x="0" y="227690"/>
            <a:ext cx="9144000" cy="13255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Anbefaling rekkverk inngangsside</a:t>
            </a:r>
          </a:p>
        </p:txBody>
      </p:sp>
      <p:pic>
        <p:nvPicPr>
          <p:cNvPr id="10" name="Bild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456" y="6597361"/>
            <a:ext cx="1410215" cy="125863"/>
          </a:xfrm>
          <a:prstGeom prst="rect">
            <a:avLst/>
          </a:prstGeom>
        </p:spPr>
      </p:pic>
      <p:sp>
        <p:nvSpPr>
          <p:cNvPr id="2" name="Rektangel 1"/>
          <p:cNvSpPr/>
          <p:nvPr/>
        </p:nvSpPr>
        <p:spPr>
          <a:xfrm>
            <a:off x="132736" y="1860200"/>
            <a:ext cx="901126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1600" dirty="0"/>
          </a:p>
        </p:txBody>
      </p:sp>
      <p:sp>
        <p:nvSpPr>
          <p:cNvPr id="3" name="TekstSylinder 2"/>
          <p:cNvSpPr txBox="1"/>
          <p:nvPr/>
        </p:nvSpPr>
        <p:spPr>
          <a:xfrm>
            <a:off x="132736" y="1786458"/>
            <a:ext cx="877903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Det anbefales å bytte ut eksisterende tre-rekkverk til vedlikeholdsfritt rekkverk i aluminium og glass ettersom dagens rekkverk har råteskadet treverk og trenger omfattende vedlikehold/utskifting.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SP har budsjettert tre alternative rekkverk, klart glass, opalisert glass og sotet glass.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  <a:p>
            <a:pPr marL="342900" indent="-342900">
              <a:buFont typeface="+mj-lt"/>
              <a:buAutoNum type="arabicPeriod"/>
            </a:pPr>
            <a:endParaRPr lang="nb-NO" dirty="0"/>
          </a:p>
          <a:p>
            <a:pPr marL="342900" indent="-342900">
              <a:buFont typeface="+mj-lt"/>
              <a:buAutoNum type="arabicPeriod"/>
            </a:pPr>
            <a:r>
              <a:rPr lang="nb-NO" dirty="0"/>
              <a:t>Klart glass: 	</a:t>
            </a:r>
            <a:r>
              <a:rPr lang="nb-NO" b="1" dirty="0"/>
              <a:t>ca. kr 2,2 MNOK</a:t>
            </a:r>
          </a:p>
          <a:p>
            <a:pPr marL="342900" indent="-342900">
              <a:buFont typeface="+mj-lt"/>
              <a:buAutoNum type="arabicPeriod"/>
            </a:pPr>
            <a:r>
              <a:rPr lang="nb-NO" dirty="0"/>
              <a:t>Opalisert glass:  </a:t>
            </a:r>
            <a:r>
              <a:rPr lang="nb-NO" b="1" dirty="0"/>
              <a:t>ca. kr 2,2 MNOK</a:t>
            </a:r>
          </a:p>
          <a:p>
            <a:pPr marL="342900" indent="-342900">
              <a:buFont typeface="+mj-lt"/>
              <a:buAutoNum type="arabicPeriod"/>
            </a:pPr>
            <a:r>
              <a:rPr lang="nb-NO" dirty="0"/>
              <a:t>Sotet glass:         </a:t>
            </a:r>
            <a:r>
              <a:rPr lang="nb-NO" b="1" dirty="0"/>
              <a:t>ca. kr 2,4 MNOK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398425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0374D-C45F-47FD-AC61-D6A0630868DD}" type="slidenum">
              <a:rPr lang="nb-NO" smtClean="0"/>
              <a:t>11</a:t>
            </a:fld>
            <a:endParaRPr lang="nb-NO"/>
          </a:p>
        </p:txBody>
      </p:sp>
      <p:sp>
        <p:nvSpPr>
          <p:cNvPr id="5" name="Tittel 3"/>
          <p:cNvSpPr txBox="1">
            <a:spLocks/>
          </p:cNvSpPr>
          <p:nvPr/>
        </p:nvSpPr>
        <p:spPr>
          <a:xfrm>
            <a:off x="0" y="348939"/>
            <a:ext cx="9144000" cy="13255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Situasjonsbeskrivelse betong </a:t>
            </a:r>
          </a:p>
        </p:txBody>
      </p:sp>
      <p:pic>
        <p:nvPicPr>
          <p:cNvPr id="9" name="Bild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456" y="6597361"/>
            <a:ext cx="1410215" cy="125863"/>
          </a:xfrm>
          <a:prstGeom prst="rect">
            <a:avLst/>
          </a:prstGeom>
        </p:spPr>
      </p:pic>
      <p:sp>
        <p:nvSpPr>
          <p:cNvPr id="12" name="Plassholder for innhold 3"/>
          <p:cNvSpPr txBox="1">
            <a:spLocks/>
          </p:cNvSpPr>
          <p:nvPr/>
        </p:nvSpPr>
        <p:spPr>
          <a:xfrm>
            <a:off x="105082" y="5368954"/>
            <a:ext cx="8810318" cy="6543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sp>
        <p:nvSpPr>
          <p:cNvPr id="3" name="TekstSylinder 2"/>
          <p:cNvSpPr txBox="1"/>
          <p:nvPr/>
        </p:nvSpPr>
        <p:spPr>
          <a:xfrm>
            <a:off x="272844" y="1961535"/>
            <a:ext cx="8642555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Den utvendige betongkonstruksjonen på inngangssiden ble sist overflatebehandlet i år 2000.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err="1"/>
              <a:t>Ihht</a:t>
            </a:r>
            <a:r>
              <a:rPr lang="nb-NO" dirty="0"/>
              <a:t>. tilstandsvurdering er det vanngjennomtrengning på enkelte balkongdekker og dekkeforkantene bærer preg av etterslep på vedlikehold.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Transport av vann er den største problemskaperen for betong. Sur nedbør transporterer nedbrytende stoffer inn i betongen og forårsaker nedbryting/skader.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Manglende membran/overflatebelegg er ofte årsak til skader på armering og betong, og ved kalde temperaturer eskalerer skadeomfanget grunnet </a:t>
            </a:r>
            <a:r>
              <a:rPr lang="nb-NO" dirty="0" err="1"/>
              <a:t>frostsprenging</a:t>
            </a:r>
            <a:r>
              <a:rPr lang="nb-NO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  <a:p>
            <a:endParaRPr lang="nb-NO" dirty="0"/>
          </a:p>
          <a:p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438280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0374D-C45F-47FD-AC61-D6A0630868DD}" type="slidenum">
              <a:rPr lang="nb-NO" smtClean="0"/>
              <a:t>12</a:t>
            </a:fld>
            <a:endParaRPr lang="nb-NO"/>
          </a:p>
        </p:txBody>
      </p:sp>
      <p:sp>
        <p:nvSpPr>
          <p:cNvPr id="5" name="Tittel 3"/>
          <p:cNvSpPr txBox="1">
            <a:spLocks/>
          </p:cNvSpPr>
          <p:nvPr/>
        </p:nvSpPr>
        <p:spPr>
          <a:xfrm>
            <a:off x="0" y="365126"/>
            <a:ext cx="9144000" cy="13255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Anbefaling betong</a:t>
            </a:r>
          </a:p>
        </p:txBody>
      </p:sp>
      <p:pic>
        <p:nvPicPr>
          <p:cNvPr id="9" name="Bild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456" y="6597361"/>
            <a:ext cx="1410215" cy="125863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105082" y="1883569"/>
            <a:ext cx="88711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Det bør foretas en begrenset mekanisk reparasjon, betong repareres/</a:t>
            </a:r>
            <a:r>
              <a:rPr lang="nb-NO" dirty="0" err="1"/>
              <a:t>mørtles</a:t>
            </a:r>
            <a:r>
              <a:rPr lang="nb-NO" dirty="0"/>
              <a:t> og det foretas overflatebehandling av samtlige eksponerte betongoverflater.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På </a:t>
            </a:r>
            <a:r>
              <a:rPr lang="nb-NO" dirty="0" err="1"/>
              <a:t>balkongdekkene</a:t>
            </a:r>
            <a:r>
              <a:rPr lang="nb-NO" dirty="0"/>
              <a:t> påføres en ny membran som hindrer vanngjennomtrenging. Dersom ønskelig kan man legge fliser oppå ny membran. </a:t>
            </a:r>
            <a:r>
              <a:rPr lang="nb-NO" dirty="0" err="1"/>
              <a:t>Evt</a:t>
            </a:r>
            <a:r>
              <a:rPr lang="nb-NO" dirty="0"/>
              <a:t> eksisterende fliser på balkong må fjernes om det ikke kan dokumenteres at flisene er lagt med godkjent membran under.</a:t>
            </a:r>
          </a:p>
          <a:p>
            <a:r>
              <a:rPr lang="nb-NO" dirty="0">
                <a:highlight>
                  <a:srgbClr val="FFFF00"/>
                </a:highlight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Estimert pris betongrehabilitering: </a:t>
            </a:r>
            <a:r>
              <a:rPr lang="nb-NO" b="1" dirty="0"/>
              <a:t> ca. kr 4,2 MNOK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094071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0374D-C45F-47FD-AC61-D6A0630868DD}" type="slidenum">
              <a:rPr lang="nb-NO" smtClean="0"/>
              <a:t>13</a:t>
            </a:fld>
            <a:endParaRPr lang="nb-NO"/>
          </a:p>
        </p:txBody>
      </p:sp>
      <p:sp>
        <p:nvSpPr>
          <p:cNvPr id="5" name="Tittel 3"/>
          <p:cNvSpPr txBox="1">
            <a:spLocks/>
          </p:cNvSpPr>
          <p:nvPr/>
        </p:nvSpPr>
        <p:spPr>
          <a:xfrm>
            <a:off x="0" y="266323"/>
            <a:ext cx="9144000" cy="13255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Situasjonsbeskrivelse </a:t>
            </a:r>
            <a:r>
              <a:rPr lang="nb-NO" dirty="0" err="1"/>
              <a:t>trepanel</a:t>
            </a:r>
            <a:r>
              <a:rPr lang="nb-NO" dirty="0"/>
              <a:t>, vindu og balkongdører</a:t>
            </a:r>
          </a:p>
        </p:txBody>
      </p:sp>
      <p:pic>
        <p:nvPicPr>
          <p:cNvPr id="9" name="Bild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456" y="6597361"/>
            <a:ext cx="1410215" cy="125863"/>
          </a:xfrm>
          <a:prstGeom prst="rect">
            <a:avLst/>
          </a:prstGeom>
        </p:spPr>
      </p:pic>
      <p:sp>
        <p:nvSpPr>
          <p:cNvPr id="3" name="Rektangel 2"/>
          <p:cNvSpPr/>
          <p:nvPr/>
        </p:nvSpPr>
        <p:spPr>
          <a:xfrm>
            <a:off x="162539" y="1754029"/>
            <a:ext cx="872367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Panelveggene bærer preg av etterslep på vedlikehold og det er observert mye grønske og råteskader.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Vinduer og balkongdører er stort sett fra byggets oppførings-tidspunkt og er modne for utskifting.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Vindu og dører har etterslep på vedlikehold og mangler tetthet iht. komfort og dagens krav.</a:t>
            </a:r>
          </a:p>
          <a:p>
            <a:endParaRPr lang="nb-NO" dirty="0"/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1093" y="3804611"/>
            <a:ext cx="5612990" cy="2734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8706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0374D-C45F-47FD-AC61-D6A0630868DD}" type="slidenum">
              <a:rPr lang="nb-NO" smtClean="0"/>
              <a:t>14</a:t>
            </a:fld>
            <a:endParaRPr lang="nb-NO"/>
          </a:p>
        </p:txBody>
      </p:sp>
      <p:sp>
        <p:nvSpPr>
          <p:cNvPr id="5" name="Tittel 3"/>
          <p:cNvSpPr txBox="1">
            <a:spLocks/>
          </p:cNvSpPr>
          <p:nvPr/>
        </p:nvSpPr>
        <p:spPr>
          <a:xfrm>
            <a:off x="0" y="297320"/>
            <a:ext cx="9144000" cy="13255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Anbefaling </a:t>
            </a:r>
            <a:r>
              <a:rPr lang="nb-NO" dirty="0" err="1"/>
              <a:t>trepanel</a:t>
            </a:r>
            <a:r>
              <a:rPr lang="nb-NO" dirty="0"/>
              <a:t>, vindu og balkongdører</a:t>
            </a:r>
          </a:p>
        </p:txBody>
      </p:sp>
      <p:pic>
        <p:nvPicPr>
          <p:cNvPr id="9" name="Bild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456" y="6597361"/>
            <a:ext cx="1410215" cy="125863"/>
          </a:xfrm>
          <a:prstGeom prst="rect">
            <a:avLst/>
          </a:prstGeom>
        </p:spPr>
      </p:pic>
      <p:sp>
        <p:nvSpPr>
          <p:cNvPr id="12" name="Plassholder for innhold 3"/>
          <p:cNvSpPr txBox="1">
            <a:spLocks/>
          </p:cNvSpPr>
          <p:nvPr/>
        </p:nvSpPr>
        <p:spPr>
          <a:xfrm>
            <a:off x="105082" y="5368954"/>
            <a:ext cx="8810318" cy="6543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sp>
        <p:nvSpPr>
          <p:cNvPr id="6" name="TekstSylinder 5"/>
          <p:cNvSpPr txBox="1"/>
          <p:nvPr/>
        </p:nvSpPr>
        <p:spPr>
          <a:xfrm>
            <a:off x="0" y="1796047"/>
            <a:ext cx="914399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All </a:t>
            </a:r>
            <a:r>
              <a:rPr lang="nb-NO" dirty="0" err="1"/>
              <a:t>trepanel</a:t>
            </a:r>
            <a:r>
              <a:rPr lang="nb-NO" dirty="0"/>
              <a:t> på inngangssiden byttes ut.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I et av alternativene er tilleggsisolering medtatt. Tilleggsisolering er en investering som raskt tjener seg inn igjen. En vil oppleve at inneklimaet forbedres, samt at en vil oppleve en økonomisk gevinst i form av reduserte oppvarmingskostnader.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>
              <a:highlight>
                <a:srgbClr val="FFFF00"/>
              </a:highligh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Alle vinduer byttes til nye vinduer med u-verdi iht. dagens krav. Når gamle, utette vinduer erstattes med nye, vil tidligere utettheter rundt vinduene bli utbedret og en vil oppleve bedre inneklima.</a:t>
            </a:r>
            <a:endParaRPr lang="nb-NO" dirty="0">
              <a:highlight>
                <a:srgbClr val="FFFF00"/>
              </a:highlight>
            </a:endParaRPr>
          </a:p>
          <a:p>
            <a:endParaRPr lang="nb-NO" dirty="0"/>
          </a:p>
          <a:p>
            <a:r>
              <a:rPr lang="nb-NO" u="sng" dirty="0"/>
              <a:t>SP har budsjettert 2 alternative løsninger: </a:t>
            </a:r>
          </a:p>
          <a:p>
            <a:endParaRPr lang="nb-NO" dirty="0"/>
          </a:p>
          <a:p>
            <a:pPr marL="342900" indent="-342900">
              <a:buAutoNum type="arabicPeriod"/>
            </a:pPr>
            <a:r>
              <a:rPr lang="nb-NO" dirty="0"/>
              <a:t>Panelskifte på inngangssiden, samt alle vindu og balkongdører:</a:t>
            </a:r>
            <a:r>
              <a:rPr lang="nb-NO" b="1" dirty="0"/>
              <a:t> ca. kr 14 MNOK</a:t>
            </a:r>
          </a:p>
          <a:p>
            <a:pPr marL="342900" indent="-342900">
              <a:buAutoNum type="arabicPeriod"/>
            </a:pPr>
            <a:r>
              <a:rPr lang="nb-NO" dirty="0"/>
              <a:t>Panelskifte på inngangssiden, samt alle vindu og balkongdører </a:t>
            </a:r>
            <a:r>
              <a:rPr lang="nb-NO" u="sng" dirty="0"/>
              <a:t>inkl. tilleggsisolering: </a:t>
            </a:r>
            <a:r>
              <a:rPr lang="nb-NO" b="1" dirty="0"/>
              <a:t>ca</a:t>
            </a:r>
            <a:r>
              <a:rPr lang="nb-NO" dirty="0"/>
              <a:t>. </a:t>
            </a:r>
            <a:r>
              <a:rPr lang="nb-NO" b="1" dirty="0"/>
              <a:t>kr 15,5 MNOK </a:t>
            </a:r>
            <a:endParaRPr lang="nb-NO" u="sng" dirty="0"/>
          </a:p>
        </p:txBody>
      </p:sp>
    </p:spTree>
    <p:extLst>
      <p:ext uri="{BB962C8B-B14F-4D97-AF65-F5344CB8AC3E}">
        <p14:creationId xmlns:p14="http://schemas.microsoft.com/office/powerpoint/2010/main" val="34779884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0374D-C45F-47FD-AC61-D6A0630868DD}" type="slidenum">
              <a:rPr lang="nb-NO" smtClean="0"/>
              <a:t>15</a:t>
            </a:fld>
            <a:endParaRPr lang="nb-NO"/>
          </a:p>
        </p:txBody>
      </p:sp>
      <p:sp>
        <p:nvSpPr>
          <p:cNvPr id="8" name="Tittel 3"/>
          <p:cNvSpPr txBox="1">
            <a:spLocks noGrp="1"/>
          </p:cNvSpPr>
          <p:nvPr>
            <p:ph type="title"/>
          </p:nvPr>
        </p:nvSpPr>
        <p:spPr>
          <a:xfrm>
            <a:off x="0" y="365126"/>
            <a:ext cx="9144000" cy="13255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Situasjonsbeskrivelse platekleding gavlvegger</a:t>
            </a:r>
          </a:p>
        </p:txBody>
      </p:sp>
      <p:pic>
        <p:nvPicPr>
          <p:cNvPr id="9" name="Bild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456" y="6597361"/>
            <a:ext cx="1410215" cy="125863"/>
          </a:xfrm>
          <a:prstGeom prst="rect">
            <a:avLst/>
          </a:prstGeom>
        </p:spPr>
      </p:pic>
      <p:sp>
        <p:nvSpPr>
          <p:cNvPr id="10" name="Plassholder for innhold 9"/>
          <p:cNvSpPr>
            <a:spLocks noGrp="1"/>
          </p:cNvSpPr>
          <p:nvPr>
            <p:ph idx="1"/>
          </p:nvPr>
        </p:nvSpPr>
        <p:spPr>
          <a:xfrm>
            <a:off x="149677" y="1847851"/>
            <a:ext cx="8820152" cy="1632768"/>
          </a:xfrm>
        </p:spPr>
        <p:txBody>
          <a:bodyPr>
            <a:normAutofit/>
          </a:bodyPr>
          <a:lstStyle/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sp>
        <p:nvSpPr>
          <p:cNvPr id="17" name="Plassholder for innhold 9"/>
          <p:cNvSpPr txBox="1">
            <a:spLocks/>
          </p:cNvSpPr>
          <p:nvPr/>
        </p:nvSpPr>
        <p:spPr>
          <a:xfrm>
            <a:off x="2045832" y="3725707"/>
            <a:ext cx="6469518" cy="3232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 sz="1800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sp>
        <p:nvSpPr>
          <p:cNvPr id="2" name="TekstSylinder 1"/>
          <p:cNvSpPr txBox="1"/>
          <p:nvPr/>
        </p:nvSpPr>
        <p:spPr>
          <a:xfrm>
            <a:off x="149677" y="1070711"/>
            <a:ext cx="875597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Gavlveggene er kledd med stålplater.</a:t>
            </a:r>
          </a:p>
          <a:p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Stålplatene er fra oppføringstidspunktet og bærer preg av slitasje og avflassing. </a:t>
            </a:r>
          </a:p>
          <a:p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err="1"/>
              <a:t>Ihht</a:t>
            </a:r>
            <a:r>
              <a:rPr lang="nb-NO" dirty="0"/>
              <a:t>. til tilstandsrapport er det fuktproblematikk i enkelte av gavlveggene. Dette kan skyldes kondens, dårlige beslagsløsninger og utettheter i plateskjøtene.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>
              <a:highlight>
                <a:srgbClr val="FFFF00"/>
              </a:highligh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160" y="3813018"/>
            <a:ext cx="3229252" cy="2421939"/>
          </a:xfrm>
          <a:prstGeom prst="rect">
            <a:avLst/>
          </a:prstGeom>
        </p:spPr>
      </p:pic>
      <p:pic>
        <p:nvPicPr>
          <p:cNvPr id="2050" name="35C7205A-DA6D-4AA3-BFC8-0F81653F335B" descr="35C7205A-DA6D-4AA3-BFC8-0F81653F335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452" y="3813018"/>
            <a:ext cx="3416230" cy="2445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64748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0374D-C45F-47FD-AC61-D6A0630868DD}" type="slidenum">
              <a:rPr lang="nb-NO" smtClean="0"/>
              <a:t>16</a:t>
            </a:fld>
            <a:endParaRPr lang="nb-NO"/>
          </a:p>
        </p:txBody>
      </p:sp>
      <p:sp>
        <p:nvSpPr>
          <p:cNvPr id="6" name="Tittel 3"/>
          <p:cNvSpPr txBox="1">
            <a:spLocks/>
          </p:cNvSpPr>
          <p:nvPr/>
        </p:nvSpPr>
        <p:spPr>
          <a:xfrm>
            <a:off x="0" y="365126"/>
            <a:ext cx="9144000" cy="13255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Anbefaling platekleding gavlvegger  </a:t>
            </a:r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456" y="6597361"/>
            <a:ext cx="1410215" cy="125863"/>
          </a:xfrm>
          <a:prstGeom prst="rect">
            <a:avLst/>
          </a:prstGeom>
        </p:spPr>
      </p:pic>
      <p:sp>
        <p:nvSpPr>
          <p:cNvPr id="4" name="Plassholder for innhold 3"/>
          <p:cNvSpPr>
            <a:spLocks noGrp="1"/>
          </p:cNvSpPr>
          <p:nvPr>
            <p:ph idx="1"/>
          </p:nvPr>
        </p:nvSpPr>
        <p:spPr>
          <a:xfrm>
            <a:off x="105082" y="1847851"/>
            <a:ext cx="881031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sp>
        <p:nvSpPr>
          <p:cNvPr id="2" name="TekstSylinder 1"/>
          <p:cNvSpPr txBox="1"/>
          <p:nvPr/>
        </p:nvSpPr>
        <p:spPr>
          <a:xfrm>
            <a:off x="105082" y="1847851"/>
            <a:ext cx="831809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Det anbefales å bytte ut eksisterende platekledning på gavlfasader. </a:t>
            </a:r>
          </a:p>
          <a:p>
            <a:endParaRPr lang="nb-NO" dirty="0"/>
          </a:p>
          <a:p>
            <a:r>
              <a:rPr lang="nb-NO" u="sng" dirty="0"/>
              <a:t>SP har sett på fire alternative løsninger og det er medtatt </a:t>
            </a:r>
            <a:r>
              <a:rPr lang="nb-NO" u="sng" dirty="0" err="1"/>
              <a:t>tileggsisolasjon</a:t>
            </a:r>
            <a:r>
              <a:rPr lang="nb-NO" u="sng" dirty="0"/>
              <a:t> etter dagens krav</a:t>
            </a:r>
            <a:endParaRPr lang="nb-NO" dirty="0"/>
          </a:p>
          <a:p>
            <a:endParaRPr lang="nb-NO" b="1" dirty="0"/>
          </a:p>
          <a:p>
            <a:pPr marL="342900" indent="-342900">
              <a:buFont typeface="+mj-lt"/>
              <a:buAutoNum type="arabicPeriod"/>
            </a:pPr>
            <a:r>
              <a:rPr lang="nb-NO" dirty="0"/>
              <a:t>Bytte eksisterende platekledning til </a:t>
            </a:r>
            <a:r>
              <a:rPr lang="nb-NO" dirty="0" err="1"/>
              <a:t>ruukki</a:t>
            </a:r>
            <a:r>
              <a:rPr lang="nb-NO" dirty="0"/>
              <a:t> sinusplater: </a:t>
            </a:r>
            <a:r>
              <a:rPr lang="nb-NO" b="1" dirty="0"/>
              <a:t>ca. kr 7,4 MNOK</a:t>
            </a:r>
            <a:endParaRPr lang="nb-NO" dirty="0"/>
          </a:p>
          <a:p>
            <a:pPr marL="342900" indent="-342900">
              <a:buFont typeface="+mj-lt"/>
              <a:buAutoNum type="arabicPeriod"/>
            </a:pPr>
            <a:r>
              <a:rPr lang="nb-NO" dirty="0"/>
              <a:t>Bytte eksisterende platekledning til </a:t>
            </a:r>
            <a:r>
              <a:rPr lang="nb-NO" dirty="0" err="1"/>
              <a:t>trepaneler</a:t>
            </a:r>
            <a:r>
              <a:rPr lang="nb-NO" dirty="0"/>
              <a:t>:</a:t>
            </a:r>
            <a:r>
              <a:rPr lang="nb-NO" b="1" dirty="0"/>
              <a:t> ca</a:t>
            </a:r>
            <a:r>
              <a:rPr lang="nb-NO" dirty="0"/>
              <a:t>. </a:t>
            </a:r>
            <a:r>
              <a:rPr lang="nb-NO" b="1" dirty="0"/>
              <a:t>kr 7,7 MNOK</a:t>
            </a:r>
          </a:p>
          <a:p>
            <a:pPr marL="342900" indent="-342900">
              <a:buFont typeface="+mj-lt"/>
              <a:buAutoNum type="arabicPeriod"/>
            </a:pPr>
            <a:r>
              <a:rPr lang="nb-NO" dirty="0"/>
              <a:t>Bytte eksisterende platekledning til teglstein: </a:t>
            </a:r>
            <a:r>
              <a:rPr lang="nb-NO" b="1" dirty="0"/>
              <a:t>ca.</a:t>
            </a:r>
            <a:r>
              <a:rPr lang="nb-NO" dirty="0"/>
              <a:t> </a:t>
            </a:r>
            <a:r>
              <a:rPr lang="nb-NO" b="1" dirty="0"/>
              <a:t>kr  11 MNOK </a:t>
            </a:r>
          </a:p>
          <a:p>
            <a:pPr marL="342900" indent="-342900">
              <a:buFont typeface="+mj-lt"/>
              <a:buAutoNum type="arabicPeriod"/>
            </a:pPr>
            <a:r>
              <a:rPr lang="nb-NO" dirty="0"/>
              <a:t>Bytte eksisterende platekledning til </a:t>
            </a:r>
            <a:r>
              <a:rPr lang="nb-NO" dirty="0" err="1"/>
              <a:t>steni</a:t>
            </a:r>
            <a:r>
              <a:rPr lang="nb-NO" dirty="0"/>
              <a:t> </a:t>
            </a:r>
            <a:r>
              <a:rPr lang="nb-NO" dirty="0" err="1"/>
              <a:t>coulor</a:t>
            </a:r>
            <a:r>
              <a:rPr lang="nb-NO" dirty="0"/>
              <a:t> plater: </a:t>
            </a:r>
            <a:r>
              <a:rPr lang="nb-NO" b="1" dirty="0"/>
              <a:t>ca. kr 8 MNOK</a:t>
            </a:r>
          </a:p>
          <a:p>
            <a:pPr marL="342900" indent="-342900">
              <a:buFont typeface="+mj-lt"/>
              <a:buAutoNum type="arabicPeriod"/>
            </a:pPr>
            <a:endParaRPr lang="nb-NO" b="1" dirty="0"/>
          </a:p>
          <a:p>
            <a:pPr marL="342900" indent="-342900">
              <a:buFont typeface="+mj-lt"/>
              <a:buAutoNum type="arabicPeriod"/>
            </a:pPr>
            <a:endParaRPr lang="nb-NO" b="1" dirty="0"/>
          </a:p>
          <a:p>
            <a:pPr marL="342900" indent="-342900">
              <a:buFont typeface="+mj-lt"/>
              <a:buAutoNum type="arabicPeriod"/>
            </a:pPr>
            <a:endParaRPr lang="nb-NO" b="1" dirty="0"/>
          </a:p>
        </p:txBody>
      </p:sp>
    </p:spTree>
    <p:extLst>
      <p:ext uri="{BB962C8B-B14F-4D97-AF65-F5344CB8AC3E}">
        <p14:creationId xmlns:p14="http://schemas.microsoft.com/office/powerpoint/2010/main" val="11311402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0374D-C45F-47FD-AC61-D6A0630868DD}" type="slidenum">
              <a:rPr lang="nb-NO" smtClean="0"/>
              <a:t>17</a:t>
            </a:fld>
            <a:endParaRPr lang="nb-NO"/>
          </a:p>
        </p:txBody>
      </p:sp>
      <p:sp>
        <p:nvSpPr>
          <p:cNvPr id="5" name="Tittel 3"/>
          <p:cNvSpPr txBox="1">
            <a:spLocks/>
          </p:cNvSpPr>
          <p:nvPr/>
        </p:nvSpPr>
        <p:spPr>
          <a:xfrm>
            <a:off x="0" y="365126"/>
            <a:ext cx="9144000" cy="13255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Fordeler og ulemper </a:t>
            </a:r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456" y="6597361"/>
            <a:ext cx="1410215" cy="125863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55" y="2263516"/>
            <a:ext cx="8954616" cy="3312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4796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0374D-C45F-47FD-AC61-D6A0630868DD}" type="slidenum">
              <a:rPr lang="nb-NO" smtClean="0"/>
              <a:t>18</a:t>
            </a:fld>
            <a:endParaRPr lang="nb-NO"/>
          </a:p>
        </p:txBody>
      </p:sp>
      <p:sp>
        <p:nvSpPr>
          <p:cNvPr id="9" name="Tittel 3"/>
          <p:cNvSpPr txBox="1">
            <a:spLocks noGrp="1"/>
          </p:cNvSpPr>
          <p:nvPr>
            <p:ph type="title"/>
          </p:nvPr>
        </p:nvSpPr>
        <p:spPr>
          <a:xfrm>
            <a:off x="0" y="365126"/>
            <a:ext cx="9144000" cy="13255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Vedlikeholdskostnader over tid  </a:t>
            </a:r>
          </a:p>
        </p:txBody>
      </p:sp>
      <p:pic>
        <p:nvPicPr>
          <p:cNvPr id="10" name="Bild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456" y="6597361"/>
            <a:ext cx="1410215" cy="125863"/>
          </a:xfrm>
          <a:prstGeom prst="rect">
            <a:avLst/>
          </a:prstGeom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46" y="2235199"/>
            <a:ext cx="8932508" cy="2815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3841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215696" y="1847851"/>
            <a:ext cx="7886700" cy="4351338"/>
          </a:xfrm>
        </p:spPr>
        <p:txBody>
          <a:bodyPr/>
          <a:lstStyle/>
          <a:p>
            <a:r>
              <a:rPr lang="nb-NO" dirty="0"/>
              <a:t>Videre følger illustrasjoner av de ulike alternativene</a:t>
            </a:r>
          </a:p>
          <a:p>
            <a:endParaRPr lang="nb-NO" dirty="0"/>
          </a:p>
          <a:p>
            <a:pPr marL="514350" indent="-514350">
              <a:buAutoNum type="arabicPeriod"/>
            </a:pPr>
            <a:r>
              <a:rPr lang="nb-NO" dirty="0" err="1"/>
              <a:t>Trepaneler</a:t>
            </a:r>
            <a:endParaRPr lang="nb-NO" dirty="0"/>
          </a:p>
          <a:p>
            <a:pPr marL="514350" indent="-514350">
              <a:buAutoNum type="arabicPeriod"/>
            </a:pPr>
            <a:r>
              <a:rPr lang="nb-NO" dirty="0"/>
              <a:t>Ruukki sinusplater </a:t>
            </a:r>
          </a:p>
          <a:p>
            <a:pPr marL="514350" indent="-514350">
              <a:buAutoNum type="arabicPeriod"/>
            </a:pPr>
            <a:r>
              <a:rPr lang="nb-NO" dirty="0" err="1"/>
              <a:t>Steniplater</a:t>
            </a:r>
            <a:r>
              <a:rPr lang="nb-NO" dirty="0"/>
              <a:t> </a:t>
            </a:r>
          </a:p>
          <a:p>
            <a:pPr marL="514350" indent="-514350">
              <a:buAutoNum type="arabicPeriod"/>
            </a:pPr>
            <a:r>
              <a:rPr lang="nb-NO" dirty="0"/>
              <a:t>Teglstein </a:t>
            </a:r>
          </a:p>
          <a:p>
            <a:pPr marL="514350" indent="-514350">
              <a:buAutoNum type="arabicPeriod"/>
            </a:pPr>
            <a:endParaRPr lang="nb-NO" dirty="0"/>
          </a:p>
          <a:p>
            <a:pPr marL="514350" indent="-514350">
              <a:buAutoNum type="arabicPeriod"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0374D-C45F-47FD-AC61-D6A0630868DD}" type="slidenum">
              <a:rPr lang="nb-NO" smtClean="0"/>
              <a:t>19</a:t>
            </a:fld>
            <a:endParaRPr lang="nb-NO"/>
          </a:p>
        </p:txBody>
      </p:sp>
      <p:sp>
        <p:nvSpPr>
          <p:cNvPr id="6" name="Tittel 3"/>
          <p:cNvSpPr txBox="1">
            <a:spLocks/>
          </p:cNvSpPr>
          <p:nvPr/>
        </p:nvSpPr>
        <p:spPr>
          <a:xfrm>
            <a:off x="0" y="249443"/>
            <a:ext cx="9144000" cy="13255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Illustrasjoner </a:t>
            </a:r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456" y="6597361"/>
            <a:ext cx="1410215" cy="125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9646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legevaktvest.no/wp-content/uploads/2015/10/Legevakt_Vest_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358" y="2014189"/>
            <a:ext cx="3429000" cy="4000501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tel 3"/>
          <p:cNvSpPr>
            <a:spLocks noGrp="1"/>
          </p:cNvSpPr>
          <p:nvPr>
            <p:ph type="title"/>
          </p:nvPr>
        </p:nvSpPr>
        <p:spPr>
          <a:xfrm>
            <a:off x="0" y="274639"/>
            <a:ext cx="9144000" cy="1143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nb-NO" dirty="0"/>
              <a:t>Selvaag Prosjekt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half" idx="2"/>
          </p:nvPr>
        </p:nvSpPr>
        <p:spPr>
          <a:xfrm>
            <a:off x="66766" y="1608908"/>
            <a:ext cx="5328592" cy="5112568"/>
          </a:xfrm>
        </p:spPr>
        <p:txBody>
          <a:bodyPr>
            <a:normAutofit/>
          </a:bodyPr>
          <a:lstStyle/>
          <a:p>
            <a:r>
              <a:rPr lang="nb-NO" sz="2000" dirty="0"/>
              <a:t>Selvaag bygget de 5 blokkene i 1984.</a:t>
            </a:r>
          </a:p>
          <a:p>
            <a:pPr marL="0" indent="0">
              <a:buNone/>
            </a:pPr>
            <a:endParaRPr lang="nb-NO" sz="2000" dirty="0"/>
          </a:p>
          <a:p>
            <a:r>
              <a:rPr lang="nb-NO" sz="2000" dirty="0"/>
              <a:t>Selvaag Prosjekt ble opprettet med hensikt i å bistå ivaretagelsen av boliger bygget av Selvaag. </a:t>
            </a:r>
          </a:p>
          <a:p>
            <a:endParaRPr lang="nb-NO" sz="2000" dirty="0"/>
          </a:p>
          <a:p>
            <a:r>
              <a:rPr lang="nb-NO" sz="2000" dirty="0"/>
              <a:t>Selvaag Prosjekt er et entreprenørselskap heleid av Selvaag Gruppen.</a:t>
            </a:r>
          </a:p>
          <a:p>
            <a:pPr marL="0" indent="0">
              <a:buNone/>
            </a:pPr>
            <a:endParaRPr lang="nb-NO" sz="2000" dirty="0"/>
          </a:p>
          <a:p>
            <a:r>
              <a:rPr lang="nb-NO" sz="2000" dirty="0"/>
              <a:t>Rehabilitering og fornying av boligsameier og borettslag.</a:t>
            </a:r>
          </a:p>
          <a:p>
            <a:pPr marL="0" indent="0">
              <a:buNone/>
            </a:pPr>
            <a:endParaRPr lang="nb-NO" sz="2000" dirty="0"/>
          </a:p>
          <a:p>
            <a:pPr marL="0" indent="0">
              <a:buNone/>
            </a:pPr>
            <a:endParaRPr lang="nb-NO" sz="2000" dirty="0"/>
          </a:p>
          <a:p>
            <a:endParaRPr lang="nb-NO" sz="2000" dirty="0"/>
          </a:p>
          <a:p>
            <a:pPr marL="0" indent="0">
              <a:buNone/>
            </a:pPr>
            <a:endParaRPr lang="nb-NO" sz="2000" dirty="0"/>
          </a:p>
          <a:p>
            <a:pPr marL="0" indent="0">
              <a:buNone/>
            </a:pPr>
            <a:endParaRPr lang="nb-NO" sz="2000" dirty="0"/>
          </a:p>
          <a:p>
            <a:endParaRPr lang="nb-NO" sz="2000" dirty="0"/>
          </a:p>
          <a:p>
            <a:endParaRPr lang="nb-NO" sz="2000" dirty="0"/>
          </a:p>
          <a:p>
            <a:endParaRPr lang="nb-NO" sz="2000" dirty="0"/>
          </a:p>
          <a:p>
            <a:endParaRPr lang="nb-NO" sz="2000" dirty="0"/>
          </a:p>
        </p:txBody>
      </p:sp>
      <p:sp>
        <p:nvSpPr>
          <p:cNvPr id="2" name="Plassholder for lysbilde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0374D-C45F-47FD-AC61-D6A0630868DD}" type="slidenum">
              <a:rPr lang="nb-NO" smtClean="0"/>
              <a:t>2</a:t>
            </a:fld>
            <a:endParaRPr lang="nb-NO"/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456" y="6597361"/>
            <a:ext cx="1410215" cy="125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5644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0374D-C45F-47FD-AC61-D6A0630868DD}" type="slidenum">
              <a:rPr lang="nb-NO" smtClean="0"/>
              <a:t>20</a:t>
            </a:fld>
            <a:endParaRPr lang="nb-NO"/>
          </a:p>
        </p:txBody>
      </p:sp>
      <p:sp>
        <p:nvSpPr>
          <p:cNvPr id="5" name="Tittel 3"/>
          <p:cNvSpPr txBox="1">
            <a:spLocks/>
          </p:cNvSpPr>
          <p:nvPr/>
        </p:nvSpPr>
        <p:spPr>
          <a:xfrm>
            <a:off x="0" y="365126"/>
            <a:ext cx="9144000" cy="13255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Illustrasjon med </a:t>
            </a:r>
            <a:r>
              <a:rPr lang="nb-NO" dirty="0" err="1"/>
              <a:t>trepaneler</a:t>
            </a:r>
            <a:r>
              <a:rPr lang="nb-NO" dirty="0"/>
              <a:t> og sotet glassrekkverk </a:t>
            </a:r>
          </a:p>
        </p:txBody>
      </p:sp>
      <p:pic>
        <p:nvPicPr>
          <p:cNvPr id="9" name="Bild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456" y="6597361"/>
            <a:ext cx="1410215" cy="125863"/>
          </a:xfrm>
          <a:prstGeom prst="rect">
            <a:avLst/>
          </a:prstGeom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714" y="1748889"/>
            <a:ext cx="6943286" cy="4738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2293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0374D-C45F-47FD-AC61-D6A0630868DD}" type="slidenum">
              <a:rPr lang="nb-NO" smtClean="0"/>
              <a:t>21</a:t>
            </a:fld>
            <a:endParaRPr lang="nb-NO"/>
          </a:p>
        </p:txBody>
      </p:sp>
      <p:sp>
        <p:nvSpPr>
          <p:cNvPr id="5" name="Tittel 3"/>
          <p:cNvSpPr txBox="1">
            <a:spLocks/>
          </p:cNvSpPr>
          <p:nvPr/>
        </p:nvSpPr>
        <p:spPr>
          <a:xfrm>
            <a:off x="0" y="365126"/>
            <a:ext cx="9144000" cy="13255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Illustrasjon sotet glassrekkverk og </a:t>
            </a:r>
            <a:r>
              <a:rPr lang="nb-NO" dirty="0" err="1"/>
              <a:t>trepaneler</a:t>
            </a:r>
            <a:r>
              <a:rPr lang="nb-NO" dirty="0"/>
              <a:t> </a:t>
            </a:r>
          </a:p>
        </p:txBody>
      </p:sp>
      <p:pic>
        <p:nvPicPr>
          <p:cNvPr id="9" name="Bild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456" y="6597361"/>
            <a:ext cx="1410215" cy="125863"/>
          </a:xfrm>
          <a:prstGeom prst="rect">
            <a:avLst/>
          </a:prstGeom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92" y="2427793"/>
            <a:ext cx="8763580" cy="3034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8492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0374D-C45F-47FD-AC61-D6A0630868DD}" type="slidenum">
              <a:rPr lang="nb-NO" smtClean="0"/>
              <a:t>22</a:t>
            </a:fld>
            <a:endParaRPr lang="nb-NO"/>
          </a:p>
        </p:txBody>
      </p:sp>
      <p:sp>
        <p:nvSpPr>
          <p:cNvPr id="5" name="Tittel 3"/>
          <p:cNvSpPr txBox="1">
            <a:spLocks/>
          </p:cNvSpPr>
          <p:nvPr/>
        </p:nvSpPr>
        <p:spPr>
          <a:xfrm>
            <a:off x="0" y="365126"/>
            <a:ext cx="9144000" cy="13255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Illustrasjon </a:t>
            </a:r>
            <a:r>
              <a:rPr lang="nb-NO" dirty="0" err="1"/>
              <a:t>trepaneler</a:t>
            </a:r>
            <a:r>
              <a:rPr lang="nb-NO" dirty="0"/>
              <a:t> </a:t>
            </a:r>
          </a:p>
        </p:txBody>
      </p:sp>
      <p:pic>
        <p:nvPicPr>
          <p:cNvPr id="9" name="Bild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456" y="6597361"/>
            <a:ext cx="1410215" cy="125863"/>
          </a:xfrm>
          <a:prstGeom prst="rect">
            <a:avLst/>
          </a:prstGeom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2400" y="1853173"/>
            <a:ext cx="6299200" cy="4581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3868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0374D-C45F-47FD-AC61-D6A0630868DD}" type="slidenum">
              <a:rPr lang="nb-NO" smtClean="0"/>
              <a:t>23</a:t>
            </a:fld>
            <a:endParaRPr lang="nb-NO"/>
          </a:p>
        </p:txBody>
      </p:sp>
      <p:sp>
        <p:nvSpPr>
          <p:cNvPr id="5" name="Tittel 3"/>
          <p:cNvSpPr txBox="1">
            <a:spLocks/>
          </p:cNvSpPr>
          <p:nvPr/>
        </p:nvSpPr>
        <p:spPr>
          <a:xfrm>
            <a:off x="0" y="365126"/>
            <a:ext cx="9144000" cy="13255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Illustrasjon </a:t>
            </a:r>
            <a:r>
              <a:rPr lang="nb-NO" dirty="0" err="1"/>
              <a:t>ruukki</a:t>
            </a:r>
            <a:r>
              <a:rPr lang="nb-NO" dirty="0"/>
              <a:t> sinusplater, og sotet glassrekkverk </a:t>
            </a:r>
          </a:p>
        </p:txBody>
      </p:sp>
      <p:pic>
        <p:nvPicPr>
          <p:cNvPr id="9" name="Bild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456" y="6597361"/>
            <a:ext cx="1410215" cy="125863"/>
          </a:xfrm>
          <a:prstGeom prst="rect">
            <a:avLst/>
          </a:prstGeom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720" y="1794023"/>
            <a:ext cx="6798416" cy="4744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3541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0374D-C45F-47FD-AC61-D6A0630868DD}" type="slidenum">
              <a:rPr lang="nb-NO" smtClean="0"/>
              <a:t>24</a:t>
            </a:fld>
            <a:endParaRPr lang="nb-NO"/>
          </a:p>
        </p:txBody>
      </p:sp>
      <p:sp>
        <p:nvSpPr>
          <p:cNvPr id="5" name="Tittel 3"/>
          <p:cNvSpPr txBox="1">
            <a:spLocks/>
          </p:cNvSpPr>
          <p:nvPr/>
        </p:nvSpPr>
        <p:spPr>
          <a:xfrm>
            <a:off x="0" y="365126"/>
            <a:ext cx="9144000" cy="13255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Illustrasjon sotet glassrekkverk og </a:t>
            </a:r>
            <a:r>
              <a:rPr lang="nb-NO" dirty="0" err="1"/>
              <a:t>ruukki</a:t>
            </a:r>
            <a:r>
              <a:rPr lang="nb-NO" dirty="0"/>
              <a:t> sinusplater </a:t>
            </a:r>
          </a:p>
        </p:txBody>
      </p:sp>
      <p:pic>
        <p:nvPicPr>
          <p:cNvPr id="9" name="Bild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456" y="6597361"/>
            <a:ext cx="1410215" cy="125863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257" y="2170152"/>
            <a:ext cx="8752114" cy="300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389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0374D-C45F-47FD-AC61-D6A0630868DD}" type="slidenum">
              <a:rPr lang="nb-NO" smtClean="0"/>
              <a:t>25</a:t>
            </a:fld>
            <a:endParaRPr lang="nb-NO"/>
          </a:p>
        </p:txBody>
      </p:sp>
      <p:sp>
        <p:nvSpPr>
          <p:cNvPr id="5" name="Tittel 3"/>
          <p:cNvSpPr txBox="1">
            <a:spLocks/>
          </p:cNvSpPr>
          <p:nvPr/>
        </p:nvSpPr>
        <p:spPr>
          <a:xfrm>
            <a:off x="0" y="365126"/>
            <a:ext cx="9144000" cy="13255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Illustrasjon </a:t>
            </a:r>
            <a:r>
              <a:rPr lang="nb-NO" dirty="0" err="1"/>
              <a:t>ruukki</a:t>
            </a:r>
            <a:r>
              <a:rPr lang="nb-NO" dirty="0"/>
              <a:t> sinusplater  </a:t>
            </a:r>
          </a:p>
        </p:txBody>
      </p:sp>
      <p:pic>
        <p:nvPicPr>
          <p:cNvPr id="9" name="Bild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456" y="6597361"/>
            <a:ext cx="1410215" cy="125863"/>
          </a:xfrm>
          <a:prstGeom prst="rect">
            <a:avLst/>
          </a:prstGeom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455" y="1808312"/>
            <a:ext cx="7142216" cy="467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9443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0374D-C45F-47FD-AC61-D6A0630868DD}" type="slidenum">
              <a:rPr lang="nb-NO" smtClean="0"/>
              <a:t>26</a:t>
            </a:fld>
            <a:endParaRPr lang="nb-NO"/>
          </a:p>
        </p:txBody>
      </p:sp>
      <p:sp>
        <p:nvSpPr>
          <p:cNvPr id="5" name="Tittel 3"/>
          <p:cNvSpPr txBox="1">
            <a:spLocks/>
          </p:cNvSpPr>
          <p:nvPr/>
        </p:nvSpPr>
        <p:spPr>
          <a:xfrm>
            <a:off x="0" y="365126"/>
            <a:ext cx="9144000" cy="13255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Illustrasjon </a:t>
            </a:r>
            <a:r>
              <a:rPr lang="nb-NO" dirty="0" err="1"/>
              <a:t>ruukki</a:t>
            </a:r>
            <a:r>
              <a:rPr lang="nb-NO" dirty="0"/>
              <a:t> sinusplater</a:t>
            </a:r>
          </a:p>
        </p:txBody>
      </p:sp>
      <p:pic>
        <p:nvPicPr>
          <p:cNvPr id="9" name="Bild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456" y="6597361"/>
            <a:ext cx="1410215" cy="125863"/>
          </a:xfrm>
          <a:prstGeom prst="rect">
            <a:avLst/>
          </a:prstGeom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028" y="1780507"/>
            <a:ext cx="7023462" cy="4742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779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0374D-C45F-47FD-AC61-D6A0630868DD}" type="slidenum">
              <a:rPr lang="nb-NO" smtClean="0"/>
              <a:t>27</a:t>
            </a:fld>
            <a:endParaRPr lang="nb-NO"/>
          </a:p>
        </p:txBody>
      </p:sp>
      <p:sp>
        <p:nvSpPr>
          <p:cNvPr id="5" name="Tittel 3"/>
          <p:cNvSpPr txBox="1">
            <a:spLocks/>
          </p:cNvSpPr>
          <p:nvPr/>
        </p:nvSpPr>
        <p:spPr>
          <a:xfrm>
            <a:off x="0" y="365126"/>
            <a:ext cx="9144000" cy="13255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Illustrasjon </a:t>
            </a:r>
            <a:r>
              <a:rPr lang="nb-NO" dirty="0" err="1"/>
              <a:t>steniplater</a:t>
            </a:r>
            <a:r>
              <a:rPr lang="nb-NO" dirty="0"/>
              <a:t> </a:t>
            </a:r>
          </a:p>
        </p:txBody>
      </p:sp>
      <p:pic>
        <p:nvPicPr>
          <p:cNvPr id="9" name="Bild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456" y="6597361"/>
            <a:ext cx="1410215" cy="125863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40812"/>
            <a:ext cx="9144000" cy="337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1549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0374D-C45F-47FD-AC61-D6A0630868DD}" type="slidenum">
              <a:rPr lang="nb-NO" smtClean="0"/>
              <a:t>28</a:t>
            </a:fld>
            <a:endParaRPr lang="nb-NO"/>
          </a:p>
        </p:txBody>
      </p:sp>
      <p:sp>
        <p:nvSpPr>
          <p:cNvPr id="5" name="Tittel 3"/>
          <p:cNvSpPr txBox="1">
            <a:spLocks/>
          </p:cNvSpPr>
          <p:nvPr/>
        </p:nvSpPr>
        <p:spPr>
          <a:xfrm>
            <a:off x="0" y="365126"/>
            <a:ext cx="9144000" cy="13255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Illustrasjon </a:t>
            </a:r>
            <a:r>
              <a:rPr lang="nb-NO" dirty="0" err="1"/>
              <a:t>steniplater</a:t>
            </a:r>
            <a:r>
              <a:rPr lang="nb-NO" dirty="0"/>
              <a:t> </a:t>
            </a:r>
          </a:p>
        </p:txBody>
      </p:sp>
      <p:pic>
        <p:nvPicPr>
          <p:cNvPr id="9" name="Bild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456" y="6597361"/>
            <a:ext cx="1410215" cy="125863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2010" y="1840596"/>
            <a:ext cx="6655105" cy="460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6769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0374D-C45F-47FD-AC61-D6A0630868DD}" type="slidenum">
              <a:rPr lang="nb-NO" smtClean="0"/>
              <a:t>29</a:t>
            </a:fld>
            <a:endParaRPr lang="nb-NO"/>
          </a:p>
        </p:txBody>
      </p:sp>
      <p:sp>
        <p:nvSpPr>
          <p:cNvPr id="5" name="Tittel 3"/>
          <p:cNvSpPr txBox="1">
            <a:spLocks/>
          </p:cNvSpPr>
          <p:nvPr/>
        </p:nvSpPr>
        <p:spPr>
          <a:xfrm>
            <a:off x="17563" y="365126"/>
            <a:ext cx="9144000" cy="13255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Illustrasjon </a:t>
            </a:r>
            <a:r>
              <a:rPr lang="nb-NO" dirty="0" err="1"/>
              <a:t>steniplater</a:t>
            </a:r>
            <a:r>
              <a:rPr lang="nb-NO" dirty="0"/>
              <a:t> </a:t>
            </a:r>
          </a:p>
        </p:txBody>
      </p:sp>
      <p:pic>
        <p:nvPicPr>
          <p:cNvPr id="9" name="Bild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456" y="6597361"/>
            <a:ext cx="1410215" cy="125863"/>
          </a:xfrm>
          <a:prstGeom prst="rect">
            <a:avLst/>
          </a:prstGeom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9037" y="2008877"/>
            <a:ext cx="6601052" cy="451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1991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0374D-C45F-47FD-AC61-D6A0630868DD}" type="slidenum">
              <a:rPr lang="nb-NO" smtClean="0"/>
              <a:t>3</a:t>
            </a:fld>
            <a:endParaRPr lang="nb-NO"/>
          </a:p>
        </p:txBody>
      </p:sp>
      <p:sp>
        <p:nvSpPr>
          <p:cNvPr id="5" name="Tittel 3"/>
          <p:cNvSpPr txBox="1">
            <a:spLocks/>
          </p:cNvSpPr>
          <p:nvPr/>
        </p:nvSpPr>
        <p:spPr>
          <a:xfrm>
            <a:off x="0" y="365126"/>
            <a:ext cx="9144000" cy="13255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Referansebilder Ullernbakken BS </a:t>
            </a:r>
          </a:p>
          <a:p>
            <a:r>
              <a:rPr lang="nb-NO" sz="3600" i="1" dirty="0"/>
              <a:t>Teglfasader </a:t>
            </a:r>
          </a:p>
        </p:txBody>
      </p:sp>
      <p:pic>
        <p:nvPicPr>
          <p:cNvPr id="9" name="Bild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44" y="2392543"/>
            <a:ext cx="4420756" cy="2979455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456" y="6597361"/>
            <a:ext cx="1410215" cy="125863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103" y="2392543"/>
            <a:ext cx="3972605" cy="297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7992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0374D-C45F-47FD-AC61-D6A0630868DD}" type="slidenum">
              <a:rPr lang="nb-NO" smtClean="0"/>
              <a:t>30</a:t>
            </a:fld>
            <a:endParaRPr lang="nb-NO"/>
          </a:p>
        </p:txBody>
      </p:sp>
      <p:sp>
        <p:nvSpPr>
          <p:cNvPr id="5" name="Tittel 3"/>
          <p:cNvSpPr txBox="1">
            <a:spLocks/>
          </p:cNvSpPr>
          <p:nvPr/>
        </p:nvSpPr>
        <p:spPr>
          <a:xfrm>
            <a:off x="0" y="365126"/>
            <a:ext cx="9144000" cy="13255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Illustrasjon teglsteinskledning </a:t>
            </a:r>
          </a:p>
        </p:txBody>
      </p:sp>
      <p:pic>
        <p:nvPicPr>
          <p:cNvPr id="9" name="Bild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456" y="6597361"/>
            <a:ext cx="1410215" cy="125863"/>
          </a:xfrm>
          <a:prstGeom prst="rect">
            <a:avLst/>
          </a:prstGeom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0038" y="1749306"/>
            <a:ext cx="6663924" cy="478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751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0374D-C45F-47FD-AC61-D6A0630868DD}" type="slidenum">
              <a:rPr lang="nb-NO" smtClean="0"/>
              <a:t>31</a:t>
            </a:fld>
            <a:endParaRPr lang="nb-NO"/>
          </a:p>
        </p:txBody>
      </p:sp>
      <p:sp>
        <p:nvSpPr>
          <p:cNvPr id="5" name="Tittel 3"/>
          <p:cNvSpPr txBox="1">
            <a:spLocks/>
          </p:cNvSpPr>
          <p:nvPr/>
        </p:nvSpPr>
        <p:spPr>
          <a:xfrm>
            <a:off x="0" y="365126"/>
            <a:ext cx="9144000" cy="13255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Illustrasjon teglsteinskledning </a:t>
            </a:r>
          </a:p>
        </p:txBody>
      </p:sp>
      <p:pic>
        <p:nvPicPr>
          <p:cNvPr id="9" name="Bild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456" y="6597361"/>
            <a:ext cx="1410215" cy="125863"/>
          </a:xfrm>
          <a:prstGeom prst="rect">
            <a:avLst/>
          </a:prstGeom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4403" y="1727353"/>
            <a:ext cx="6141909" cy="481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2987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0374D-C45F-47FD-AC61-D6A0630868DD}" type="slidenum">
              <a:rPr lang="nb-NO" smtClean="0"/>
              <a:t>32</a:t>
            </a:fld>
            <a:endParaRPr lang="nb-NO"/>
          </a:p>
        </p:txBody>
      </p:sp>
      <p:sp>
        <p:nvSpPr>
          <p:cNvPr id="5" name="Tittel 3"/>
          <p:cNvSpPr txBox="1">
            <a:spLocks/>
          </p:cNvSpPr>
          <p:nvPr/>
        </p:nvSpPr>
        <p:spPr>
          <a:xfrm>
            <a:off x="0" y="365126"/>
            <a:ext cx="9144000" cy="13255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b-NO" dirty="0"/>
          </a:p>
          <a:p>
            <a:r>
              <a:rPr lang="nb-NO" dirty="0"/>
              <a:t>Illustrasjon teglsteinskledning </a:t>
            </a:r>
          </a:p>
          <a:p>
            <a:endParaRPr lang="nb-NO" dirty="0"/>
          </a:p>
        </p:txBody>
      </p:sp>
      <p:pic>
        <p:nvPicPr>
          <p:cNvPr id="9" name="Bild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456" y="6597361"/>
            <a:ext cx="1410215" cy="125863"/>
          </a:xfrm>
          <a:prstGeom prst="rect">
            <a:avLst/>
          </a:prstGeom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1117" y="1729544"/>
            <a:ext cx="6341765" cy="4809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3950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lysbil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0374D-C45F-47FD-AC61-D6A0630868DD}" type="slidenum">
              <a:rPr lang="nb-NO" smtClean="0"/>
              <a:t>33</a:t>
            </a:fld>
            <a:endParaRPr lang="nb-NO"/>
          </a:p>
        </p:txBody>
      </p:sp>
      <p:sp>
        <p:nvSpPr>
          <p:cNvPr id="9" name="Tittel 3"/>
          <p:cNvSpPr txBox="1">
            <a:spLocks/>
          </p:cNvSpPr>
          <p:nvPr/>
        </p:nvSpPr>
        <p:spPr>
          <a:xfrm>
            <a:off x="0" y="289863"/>
            <a:ext cx="9144000" cy="13255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Avslutning  </a:t>
            </a:r>
          </a:p>
        </p:txBody>
      </p:sp>
      <p:pic>
        <p:nvPicPr>
          <p:cNvPr id="10" name="Bild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456" y="6597361"/>
            <a:ext cx="1410215" cy="125863"/>
          </a:xfrm>
          <a:prstGeom prst="rect">
            <a:avLst/>
          </a:prstGeom>
        </p:spPr>
      </p:pic>
      <p:sp>
        <p:nvSpPr>
          <p:cNvPr id="4" name="Plassholder for tekst 3"/>
          <p:cNvSpPr>
            <a:spLocks noGrp="1"/>
          </p:cNvSpPr>
          <p:nvPr>
            <p:ph type="body" sz="quarter" idx="3"/>
          </p:nvPr>
        </p:nvSpPr>
        <p:spPr>
          <a:xfrm>
            <a:off x="222041" y="1831064"/>
            <a:ext cx="3887391" cy="823912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800" dirty="0"/>
              <a:t>Spørsmål?</a:t>
            </a:r>
          </a:p>
        </p:txBody>
      </p:sp>
    </p:spTree>
    <p:extLst>
      <p:ext uri="{BB962C8B-B14F-4D97-AF65-F5344CB8AC3E}">
        <p14:creationId xmlns:p14="http://schemas.microsoft.com/office/powerpoint/2010/main" val="35878805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0374D-C45F-47FD-AC61-D6A0630868DD}" type="slidenum">
              <a:rPr lang="nb-NO" smtClean="0"/>
              <a:t>4</a:t>
            </a:fld>
            <a:endParaRPr lang="nb-NO"/>
          </a:p>
        </p:txBody>
      </p:sp>
      <p:pic>
        <p:nvPicPr>
          <p:cNvPr id="9" name="Plassholder for innhold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970" y="1899471"/>
            <a:ext cx="3263503" cy="4351338"/>
          </a:xfrm>
        </p:spPr>
      </p:pic>
      <p:pic>
        <p:nvPicPr>
          <p:cNvPr id="7" name="Plassholder for innhold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0897"/>
            <a:ext cx="5264869" cy="3509912"/>
          </a:xfrm>
          <a:prstGeom prst="rect">
            <a:avLst/>
          </a:prstGeom>
        </p:spPr>
      </p:pic>
      <p:sp>
        <p:nvSpPr>
          <p:cNvPr id="10" name="Tittel 3"/>
          <p:cNvSpPr txBox="1">
            <a:spLocks/>
          </p:cNvSpPr>
          <p:nvPr/>
        </p:nvSpPr>
        <p:spPr>
          <a:xfrm>
            <a:off x="0" y="365126"/>
            <a:ext cx="9144000" cy="13255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Referansebilder Hoffsgrenda BRL</a:t>
            </a:r>
          </a:p>
          <a:p>
            <a:r>
              <a:rPr lang="nb-NO" sz="3600" i="1" dirty="0"/>
              <a:t>Ruukki sinusplater   </a:t>
            </a:r>
          </a:p>
        </p:txBody>
      </p:sp>
      <p:pic>
        <p:nvPicPr>
          <p:cNvPr id="11" name="Bild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456" y="6597361"/>
            <a:ext cx="1410215" cy="125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3428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7" name="Plassholder for innhold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49" y="2256137"/>
            <a:ext cx="4630919" cy="3087279"/>
          </a:xfrm>
        </p:spPr>
      </p:pic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0374D-C45F-47FD-AC61-D6A0630868DD}" type="slidenum">
              <a:rPr lang="nb-NO" smtClean="0"/>
              <a:t>5</a:t>
            </a:fld>
            <a:endParaRPr lang="nb-NO"/>
          </a:p>
        </p:txBody>
      </p:sp>
      <p:sp>
        <p:nvSpPr>
          <p:cNvPr id="5" name="Tittel 3"/>
          <p:cNvSpPr txBox="1">
            <a:spLocks/>
          </p:cNvSpPr>
          <p:nvPr/>
        </p:nvSpPr>
        <p:spPr>
          <a:xfrm>
            <a:off x="0" y="365126"/>
            <a:ext cx="9144000" cy="13255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Referansebilder Ullernåsen BS</a:t>
            </a:r>
          </a:p>
          <a:p>
            <a:r>
              <a:rPr lang="nb-NO" sz="3600" i="1" dirty="0"/>
              <a:t>Teglfasader  </a:t>
            </a:r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456" y="6597361"/>
            <a:ext cx="1410215" cy="125863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563" y="2256137"/>
            <a:ext cx="4247536" cy="3087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9762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0374D-C45F-47FD-AC61-D6A0630868DD}" type="slidenum">
              <a:rPr lang="nb-NO" smtClean="0"/>
              <a:t>6</a:t>
            </a:fld>
            <a:endParaRPr lang="nb-NO"/>
          </a:p>
        </p:txBody>
      </p:sp>
      <p:sp>
        <p:nvSpPr>
          <p:cNvPr id="5" name="Tittel 3"/>
          <p:cNvSpPr txBox="1">
            <a:spLocks/>
          </p:cNvSpPr>
          <p:nvPr/>
        </p:nvSpPr>
        <p:spPr>
          <a:xfrm>
            <a:off x="0" y="365126"/>
            <a:ext cx="9144000" cy="13255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Referansebilder Solbergbekken BS</a:t>
            </a:r>
          </a:p>
          <a:p>
            <a:r>
              <a:rPr lang="nb-NO" sz="3600" i="1" dirty="0" err="1"/>
              <a:t>Trepanel</a:t>
            </a:r>
            <a:endParaRPr lang="nb-NO" i="1" dirty="0"/>
          </a:p>
        </p:txBody>
      </p:sp>
      <p:pic>
        <p:nvPicPr>
          <p:cNvPr id="10" name="Bild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456" y="6597361"/>
            <a:ext cx="1410215" cy="125863"/>
          </a:xfrm>
          <a:prstGeom prst="rect">
            <a:avLst/>
          </a:prstGeom>
        </p:spPr>
      </p:pic>
      <p:pic>
        <p:nvPicPr>
          <p:cNvPr id="11" name="Plassholder for innhold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589" y="2305459"/>
            <a:ext cx="4074611" cy="3045160"/>
          </a:xfrm>
        </p:spPr>
      </p:pic>
      <p:pic>
        <p:nvPicPr>
          <p:cNvPr id="12" name="Plassholder for innhold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55" y="2305460"/>
            <a:ext cx="4279345" cy="3045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0979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0374D-C45F-47FD-AC61-D6A0630868DD}" type="slidenum">
              <a:rPr lang="nb-NO" smtClean="0"/>
              <a:t>7</a:t>
            </a:fld>
            <a:endParaRPr lang="nb-NO"/>
          </a:p>
        </p:txBody>
      </p:sp>
      <p:pic>
        <p:nvPicPr>
          <p:cNvPr id="5" name="Picture 4" descr="009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863" y="2089880"/>
            <a:ext cx="4227226" cy="333835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Oslo Entreprenørbedrift As sitt bilde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60" y="2121107"/>
            <a:ext cx="4409503" cy="330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tel 3"/>
          <p:cNvSpPr txBox="1">
            <a:spLocks/>
          </p:cNvSpPr>
          <p:nvPr/>
        </p:nvSpPr>
        <p:spPr>
          <a:xfrm>
            <a:off x="-14990" y="365125"/>
            <a:ext cx="9144000" cy="13255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Referansebilder Svarttrostskogen BRL</a:t>
            </a:r>
          </a:p>
          <a:p>
            <a:r>
              <a:rPr lang="nb-NO" sz="3600" i="1" dirty="0" err="1"/>
              <a:t>Steniplater</a:t>
            </a:r>
            <a:endParaRPr lang="nb-NO" sz="3600" i="1" dirty="0"/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456" y="6597361"/>
            <a:ext cx="1410215" cy="125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1334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0374D-C45F-47FD-AC61-D6A0630868DD}" type="slidenum">
              <a:rPr lang="nb-NO" smtClean="0"/>
              <a:t>8</a:t>
            </a:fld>
            <a:endParaRPr lang="nb-NO"/>
          </a:p>
        </p:txBody>
      </p:sp>
      <p:sp>
        <p:nvSpPr>
          <p:cNvPr id="5" name="Plassholder for innhold 4"/>
          <p:cNvSpPr>
            <a:spLocks noGrp="1"/>
          </p:cNvSpPr>
          <p:nvPr>
            <p:ph idx="1"/>
          </p:nvPr>
        </p:nvSpPr>
        <p:spPr>
          <a:xfrm>
            <a:off x="141953" y="1604399"/>
            <a:ext cx="8788401" cy="4830583"/>
          </a:xfrm>
        </p:spPr>
        <p:txBody>
          <a:bodyPr>
            <a:normAutofit/>
          </a:bodyPr>
          <a:lstStyle/>
          <a:p>
            <a:endParaRPr lang="nb-NO" dirty="0"/>
          </a:p>
          <a:p>
            <a:endParaRPr lang="nb-NO" dirty="0"/>
          </a:p>
        </p:txBody>
      </p:sp>
      <p:sp>
        <p:nvSpPr>
          <p:cNvPr id="7" name="Tittel 3"/>
          <p:cNvSpPr txBox="1">
            <a:spLocks/>
          </p:cNvSpPr>
          <p:nvPr/>
        </p:nvSpPr>
        <p:spPr>
          <a:xfrm>
            <a:off x="0" y="274639"/>
            <a:ext cx="9144000" cy="1143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b-NO" dirty="0"/>
              <a:t>Bakgrunn </a:t>
            </a:r>
          </a:p>
        </p:txBody>
      </p:sp>
      <p:pic>
        <p:nvPicPr>
          <p:cNvPr id="10" name="Bild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456" y="6597361"/>
            <a:ext cx="1410215" cy="125863"/>
          </a:xfrm>
          <a:prstGeom prst="rect">
            <a:avLst/>
          </a:prstGeom>
        </p:spPr>
      </p:pic>
      <p:sp>
        <p:nvSpPr>
          <p:cNvPr id="2" name="TekstSylinder 1"/>
          <p:cNvSpPr txBox="1"/>
          <p:nvPr/>
        </p:nvSpPr>
        <p:spPr>
          <a:xfrm>
            <a:off x="261257" y="1604399"/>
            <a:ext cx="8882743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 dirty="0"/>
              <a:t>Gjennom dialog mellom styret i Boligsameiet </a:t>
            </a:r>
            <a:r>
              <a:rPr lang="nb-NO" sz="2400" dirty="0" err="1"/>
              <a:t>Frydendal</a:t>
            </a:r>
            <a:r>
              <a:rPr lang="nb-NO" sz="2400" dirty="0"/>
              <a:t> Søndre</a:t>
            </a:r>
            <a:r>
              <a:rPr lang="nb-NO" sz="2600" dirty="0"/>
              <a:t> </a:t>
            </a:r>
            <a:r>
              <a:rPr lang="nb-NO" sz="2400" dirty="0"/>
              <a:t>og Selvaag Prosjekt er det utarbeidet budsjettestimater og illustrasjoner med eksempler på hvordan sameiet kan moderniseres ved en oppgradering av boligmassen.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 dirty="0"/>
              <a:t>Videre blir situasjonsbeskrivelser, anbefalte løsninger, budsjettestimater og illustrasjoner presentert. </a:t>
            </a:r>
          </a:p>
        </p:txBody>
      </p:sp>
      <p:sp>
        <p:nvSpPr>
          <p:cNvPr id="6" name="Rektangel 5"/>
          <p:cNvSpPr/>
          <p:nvPr/>
        </p:nvSpPr>
        <p:spPr>
          <a:xfrm>
            <a:off x="130628" y="1580018"/>
            <a:ext cx="879972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463558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0374D-C45F-47FD-AC61-D6A0630868DD}" type="slidenum">
              <a:rPr lang="nb-NO" smtClean="0"/>
              <a:t>9</a:t>
            </a:fld>
            <a:endParaRPr lang="nb-NO"/>
          </a:p>
        </p:txBody>
      </p:sp>
      <p:sp>
        <p:nvSpPr>
          <p:cNvPr id="8" name="Tittel 3"/>
          <p:cNvSpPr txBox="1">
            <a:spLocks noGrp="1"/>
          </p:cNvSpPr>
          <p:nvPr>
            <p:ph type="title"/>
          </p:nvPr>
        </p:nvSpPr>
        <p:spPr>
          <a:xfrm>
            <a:off x="0" y="365126"/>
            <a:ext cx="9144000" cy="13255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Situasjonsbeskrivelse rekkverk inngangsside  </a:t>
            </a:r>
          </a:p>
        </p:txBody>
      </p:sp>
      <p:pic>
        <p:nvPicPr>
          <p:cNvPr id="9" name="Bild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456" y="6597361"/>
            <a:ext cx="1410215" cy="125863"/>
          </a:xfrm>
          <a:prstGeom prst="rect">
            <a:avLst/>
          </a:prstGeom>
        </p:spPr>
      </p:pic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236764" y="1847851"/>
            <a:ext cx="8602435" cy="45085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</p:txBody>
      </p:sp>
      <p:sp>
        <p:nvSpPr>
          <p:cNvPr id="2" name="TekstSylinder 1"/>
          <p:cNvSpPr txBox="1"/>
          <p:nvPr/>
        </p:nvSpPr>
        <p:spPr>
          <a:xfrm>
            <a:off x="0" y="1690689"/>
            <a:ext cx="82249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nb-NO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</p:txBody>
      </p:sp>
      <p:sp>
        <p:nvSpPr>
          <p:cNvPr id="4" name="TekstSylinder 3"/>
          <p:cNvSpPr txBox="1"/>
          <p:nvPr/>
        </p:nvSpPr>
        <p:spPr>
          <a:xfrm>
            <a:off x="90773" y="1783022"/>
            <a:ext cx="8043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Eksisterende rekkverk på inngangssiden er av tre og bærer preg av slitasje</a:t>
            </a:r>
          </a:p>
        </p:txBody>
      </p:sp>
      <p:pic>
        <p:nvPicPr>
          <p:cNvPr id="1026" name="A2C47448-3A9C-4C2E-AFF6-0805C890928D" descr="A2C47448-3A9C-4C2E-AFF6-0805C890928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741966" y="1818918"/>
            <a:ext cx="3935840" cy="5268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44190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2828</TotalTime>
  <Words>698</Words>
  <Application>Microsoft Office PowerPoint</Application>
  <PresentationFormat>Skjermfremvisning (4:3)</PresentationFormat>
  <Paragraphs>172</Paragraphs>
  <Slides>33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33</vt:i4>
      </vt:variant>
    </vt:vector>
  </HeadingPairs>
  <TitlesOfParts>
    <vt:vector size="38" baseType="lpstr">
      <vt:lpstr>Arial</vt:lpstr>
      <vt:lpstr>Arial Unicode MS</vt:lpstr>
      <vt:lpstr>Calibri</vt:lpstr>
      <vt:lpstr>Calibri Light</vt:lpstr>
      <vt:lpstr>Office-tema</vt:lpstr>
      <vt:lpstr>PowerPoint-presentasjon</vt:lpstr>
      <vt:lpstr>Selvaag Prosjekt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Situasjonsbeskrivelse rekkverk inngangsside  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Situasjonsbeskrivelse platekleding gavlvegger</vt:lpstr>
      <vt:lpstr>PowerPoint-presentasjon</vt:lpstr>
      <vt:lpstr>PowerPoint-presentasjon</vt:lpstr>
      <vt:lpstr>Vedlikeholdskostnader over tid  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Gurine Vespestad</dc:creator>
  <cp:lastModifiedBy>Gurine Vespestad</cp:lastModifiedBy>
  <cp:revision>126</cp:revision>
  <cp:lastPrinted>2017-11-17T09:20:13Z</cp:lastPrinted>
  <dcterms:created xsi:type="dcterms:W3CDTF">2016-11-16T12:59:54Z</dcterms:created>
  <dcterms:modified xsi:type="dcterms:W3CDTF">2017-11-23T14:08:58Z</dcterms:modified>
</cp:coreProperties>
</file>